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1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AD5C5-9A45-483E-8B9A-C37447D6DDB4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A706F-71E7-472E-B885-17AE1803A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7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A706F-71E7-472E-B885-17AE1803AF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5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4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8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7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12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5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9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6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8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35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1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2F80-844D-4E86-94EF-5922F44F9F0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80CF-065C-482B-B8E1-5DBCBC0C0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94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5044" y="908720"/>
            <a:ext cx="66247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в ДОУ</a:t>
            </a:r>
          </a:p>
          <a:p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  <a:p>
            <a:endParaRPr lang="ru-RU" sz="2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«Самообслуживание и элементарный бытовой труд»</a:t>
            </a: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1166843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8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духе ценностного, гуманного отношения к природе и человеку, к окружающему миру предметов и вещей; развитие осмысленного желания и умения участвовать в целесообразном преобразовании мира, развитие индивидуальности и становления личности </a:t>
            </a:r>
            <a:r>
              <a:rPr lang="ru-RU" sz="2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ребенка».</a:t>
            </a:r>
            <a:endParaRPr lang="ru-RU" sz="28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59" y="836712"/>
            <a:ext cx="79208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ОРГАНИЗАЦИИ ТРУДОВОЙ ДЕЯТЕЛЬНОСТИ</a:t>
            </a:r>
          </a:p>
          <a:p>
            <a:pPr lvl="0"/>
            <a:endParaRPr lang="ru-RU" sz="2000" dirty="0">
              <a:solidFill>
                <a:srgbClr val="F79646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устойчивое эмоционально – положительное отношение к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труду; желание 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трудиться по внутреннему побуждению, проявляя инициативу, оказывая посильную помощь взрослым;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гуманные чувства, положительные взаимоотношения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труд в природе для формирования у детей начал материалистического мировоззрения;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бережное отношение к результатам труда;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детей экономно расходовать материал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систематическое и равномерное участие детей в разных видах труда, выявлять и учитывать интересы и склонности, развивать творческую активность;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трудовые умения и навыки</a:t>
            </a:r>
          </a:p>
          <a:p>
            <a:pPr lvl="0" algn="ctr"/>
            <a:endParaRPr 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grpSp>
        <p:nvGrpSpPr>
          <p:cNvPr id="5" name="Группа 17"/>
          <p:cNvGrpSpPr>
            <a:grpSpLocks/>
          </p:cNvGrpSpPr>
          <p:nvPr/>
        </p:nvGrpSpPr>
        <p:grpSpPr bwMode="auto">
          <a:xfrm>
            <a:off x="192881" y="142875"/>
            <a:ext cx="2586037" cy="1214438"/>
            <a:chOff x="0" y="-153592"/>
            <a:chExt cx="5170682" cy="121444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-153592"/>
              <a:ext cx="5170682" cy="1214446"/>
            </a:xfrm>
            <a:prstGeom prst="roundRect">
              <a:avLst>
                <a:gd name="adj" fmla="val 10000"/>
              </a:avLst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sp>
        <p:sp>
          <p:nvSpPr>
            <p:cNvPr id="7" name="Скругленный прямоугольник 4"/>
            <p:cNvSpPr/>
            <p:nvPr/>
          </p:nvSpPr>
          <p:spPr>
            <a:xfrm>
              <a:off x="457077" y="60722"/>
              <a:ext cx="4170827" cy="7874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121920" rIns="121920" bIns="121920" spcCol="1270" anchor="ctr"/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Социально – коммуникативное развитие</a:t>
              </a:r>
            </a:p>
          </p:txBody>
        </p:sp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214313" y="1428750"/>
            <a:ext cx="2586037" cy="1214438"/>
            <a:chOff x="0" y="-153592"/>
            <a:chExt cx="5170682" cy="1214446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-153592"/>
              <a:ext cx="5170682" cy="1214446"/>
            </a:xfrm>
            <a:prstGeom prst="roundRect">
              <a:avLst>
                <a:gd name="adj" fmla="val 10000"/>
              </a:avLst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sp>
        <p:sp>
          <p:nvSpPr>
            <p:cNvPr id="10" name="Скругленный прямоугольник 4"/>
            <p:cNvSpPr/>
            <p:nvPr/>
          </p:nvSpPr>
          <p:spPr>
            <a:xfrm>
              <a:off x="288846" y="60722"/>
              <a:ext cx="4707259" cy="7874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121920" rIns="121920" bIns="121920" spcCol="1270" anchor="ctr"/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 Познавательное развитие</a:t>
              </a:r>
            </a:p>
          </p:txBody>
        </p: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>
            <a:off x="214313" y="2786063"/>
            <a:ext cx="2586037" cy="1214437"/>
            <a:chOff x="0" y="-153592"/>
            <a:chExt cx="5170682" cy="121444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-153592"/>
              <a:ext cx="5170682" cy="1214446"/>
            </a:xfrm>
            <a:prstGeom prst="roundRect">
              <a:avLst>
                <a:gd name="adj" fmla="val 10000"/>
              </a:avLst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sp>
        <p:sp>
          <p:nvSpPr>
            <p:cNvPr id="13" name="Скругленный прямоугольник 4"/>
            <p:cNvSpPr/>
            <p:nvPr/>
          </p:nvSpPr>
          <p:spPr>
            <a:xfrm>
              <a:off x="457077" y="60722"/>
              <a:ext cx="4170827" cy="78740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121920" rIns="121920" bIns="121920" spcCol="1270" anchor="ctr"/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Речевое развитие</a:t>
              </a:r>
            </a:p>
          </p:txBody>
        </p:sp>
      </p:grpSp>
      <p:grpSp>
        <p:nvGrpSpPr>
          <p:cNvPr id="14" name="Группа 28"/>
          <p:cNvGrpSpPr>
            <a:grpSpLocks/>
          </p:cNvGrpSpPr>
          <p:nvPr/>
        </p:nvGrpSpPr>
        <p:grpSpPr bwMode="auto">
          <a:xfrm>
            <a:off x="214313" y="4071938"/>
            <a:ext cx="2586037" cy="1214437"/>
            <a:chOff x="0" y="-153592"/>
            <a:chExt cx="5170682" cy="121444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-153592"/>
              <a:ext cx="5170682" cy="1214446"/>
            </a:xfrm>
            <a:prstGeom prst="roundRect">
              <a:avLst>
                <a:gd name="adj" fmla="val 10000"/>
              </a:avLst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sp>
        <p:sp>
          <p:nvSpPr>
            <p:cNvPr id="16" name="Скругленный прямоугольник 4"/>
            <p:cNvSpPr/>
            <p:nvPr/>
          </p:nvSpPr>
          <p:spPr>
            <a:xfrm>
              <a:off x="142836" y="60722"/>
              <a:ext cx="4545376" cy="78740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121920" rIns="121920" bIns="121920" spcCol="1270" anchor="ctr"/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 Художественно – эстетическое развитие</a:t>
              </a:r>
            </a:p>
          </p:txBody>
        </p:sp>
      </p:grpSp>
      <p:grpSp>
        <p:nvGrpSpPr>
          <p:cNvPr id="17" name="Группа 31"/>
          <p:cNvGrpSpPr>
            <a:grpSpLocks/>
          </p:cNvGrpSpPr>
          <p:nvPr/>
        </p:nvGrpSpPr>
        <p:grpSpPr bwMode="auto">
          <a:xfrm>
            <a:off x="214313" y="5429250"/>
            <a:ext cx="2586037" cy="1214438"/>
            <a:chOff x="0" y="-153592"/>
            <a:chExt cx="5170682" cy="1214446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-153592"/>
              <a:ext cx="5170682" cy="1214446"/>
            </a:xfrm>
            <a:prstGeom prst="roundRect">
              <a:avLst>
                <a:gd name="adj" fmla="val 10000"/>
              </a:avLst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sp>
        <p:sp>
          <p:nvSpPr>
            <p:cNvPr id="19" name="Скругленный прямоугольник 4"/>
            <p:cNvSpPr/>
            <p:nvPr/>
          </p:nvSpPr>
          <p:spPr>
            <a:xfrm>
              <a:off x="457077" y="60722"/>
              <a:ext cx="4170827" cy="7874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121920" rIns="121920" bIns="121920" spcCol="1270" anchor="ctr"/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 Физическое развитие</a:t>
              </a:r>
            </a:p>
          </p:txBody>
        </p:sp>
      </p:grpSp>
      <p:grpSp>
        <p:nvGrpSpPr>
          <p:cNvPr id="20" name="Группа 34"/>
          <p:cNvGrpSpPr>
            <a:grpSpLocks/>
          </p:cNvGrpSpPr>
          <p:nvPr/>
        </p:nvGrpSpPr>
        <p:grpSpPr bwMode="auto">
          <a:xfrm rot="-5400000">
            <a:off x="65087" y="3076576"/>
            <a:ext cx="6500813" cy="633412"/>
            <a:chOff x="0" y="0"/>
            <a:chExt cx="5170682" cy="847585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0" y="0"/>
              <a:ext cx="5170682" cy="832716"/>
            </a:xfrm>
            <a:prstGeom prst="roundRect">
              <a:avLst>
                <a:gd name="adj" fmla="val 10000"/>
              </a:avLst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</p:sp>
        <p:sp>
          <p:nvSpPr>
            <p:cNvPr id="22" name="Скругленный прямоугольник 4"/>
            <p:cNvSpPr/>
            <p:nvPr/>
          </p:nvSpPr>
          <p:spPr>
            <a:xfrm>
              <a:off x="558106" y="61604"/>
              <a:ext cx="4170638" cy="78598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21920" tIns="121920" rIns="121920" bIns="121920" spcCol="1270" anchor="ctr"/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Образовательные области</a:t>
              </a:r>
            </a:p>
          </p:txBody>
        </p:sp>
      </p:grpSp>
      <p:sp>
        <p:nvSpPr>
          <p:cNvPr id="23" name="Скругленный прямоугольник 22"/>
          <p:cNvSpPr/>
          <p:nvPr/>
        </p:nvSpPr>
        <p:spPr>
          <a:xfrm>
            <a:off x="3714750" y="214313"/>
            <a:ext cx="5287963" cy="7143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самообслуживание и элементарный труд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14750" y="3286125"/>
            <a:ext cx="5287963" cy="500063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ручной труд (изготовление игрушек из бумаги, природного материала, ремонт книг, рукоделие)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14750" y="2428875"/>
            <a:ext cx="5287963" cy="714375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хозяйственно – бытовой труд (умение поддерживать порядок в окружающей обстановке группы, на участке, дома)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14750" y="4000500"/>
            <a:ext cx="5287963" cy="571500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формы организации  труда дошкольников</a:t>
            </a:r>
          </a:p>
        </p:txBody>
      </p:sp>
      <p:sp>
        <p:nvSpPr>
          <p:cNvPr id="27" name="Стрелка вниз 26"/>
          <p:cNvSpPr/>
          <p:nvPr/>
        </p:nvSpPr>
        <p:spPr>
          <a:xfrm>
            <a:off x="6215063" y="4643438"/>
            <a:ext cx="357187" cy="357187"/>
          </a:xfrm>
          <a:prstGeom prst="downArrow">
            <a:avLst/>
          </a:prstGeom>
          <a:solidFill>
            <a:srgbClr val="AEE4AE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14750" y="4857750"/>
            <a:ext cx="2430463" cy="857250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поручения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14750" y="5857875"/>
            <a:ext cx="5287963" cy="714375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общий, совместный и коллективный труд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72250" y="4857750"/>
            <a:ext cx="2430463" cy="857250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дежурства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14750" y="1000125"/>
            <a:ext cx="5287963" cy="571500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самообслуживание (одевание – раздевание, приём пищи, гигиенические процедуры)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14750" y="1714500"/>
            <a:ext cx="5287963" cy="571500"/>
          </a:xfrm>
          <a:prstGeom prst="roundRect">
            <a:avLst/>
          </a:prstGeom>
          <a:solidFill>
            <a:srgbClr val="AEE4AE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</a:t>
            </a: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труд в природе (уход за животными и растениями) </a:t>
            </a: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922"/>
            <a:ext cx="9164061" cy="68819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2785" y="461863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и содержание работы детей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844824"/>
            <a:ext cx="2448272" cy="41044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учатся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амостоятельно одеваться и раздеваться в определенной последовательности, складывать, вешать, расстегивать и застегивать пуговицы и прочие застежки. Учатся замечать непорядок в своем внешнем виде.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1037" y="1844824"/>
            <a:ext cx="2592288" cy="41044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Продолжают учится самостоятельно одеваться и раздеваться. Стараются быть аккуратными и опрятными. Учатся чистить свою одежду щеткой, просушивают варежки, одежду, обувь. Учатся умываться, чистить зубы. Учатся подготавливать и убирать рабочее место.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95834" y="1844824"/>
            <a:ext cx="2608613" cy="41044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самостоятельно одеваться и раздеваться. Аккуратно хранят свою одежду и обувь, приводят ее в порядок. Помогают другим замечать и устранять непорядок во внешнем виде. Стирают свои мелкие вещи. Умеют умываться, правильно чистить зубы. Убирают свою постель.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Умеют самостоятельно подготавливать и аккуратно убирать рабочее место.</a:t>
            </a: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126876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6488" y="185397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4 года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9069" y="18448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5 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7055" y="1809690"/>
            <a:ext cx="1647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7 лет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8" y="1"/>
            <a:ext cx="9143999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и содержание работы детей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97923" y="1124744"/>
            <a:ext cx="6421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 В ПРИРОДЕ </a:t>
            </a:r>
            <a:r>
              <a:rPr lang="ru-RU" sz="2000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(уход за животными и растениями)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106387"/>
            <a:ext cx="2376264" cy="35908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r>
              <a:rPr lang="ru-RU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проявляют интерес к жизни растений и животных. Любят помогать взрослым ухаживать за ними. Учатся поливать растения, сажать лук, сеять крупные семена, поливать грядки, собирать урожай овощей.</a:t>
            </a: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7864" y="2106387"/>
            <a:ext cx="2304256" cy="35908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</a:t>
            </a:r>
            <a:r>
              <a:rPr lang="ru-RU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Наблюдают за жизнью растений и животных, проявляют заботу о них. Самостоятельно  поливают растения, помогают воспитателю кормить птиц, животных. Пересаживать комнатные растения, выращивать зелень для корма птиц и животных.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2014944"/>
            <a:ext cx="2448272" cy="44383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402" y="201494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7 лет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176" y="2384277"/>
            <a:ext cx="2448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Трудятся со взрослыми в цветнике и на огороде. Учатся очищать, мыть и убирать инвентарь. Перекапывают грядки, окучивают , подвязывают, пропалывают растения, поливают, опрыскивают, собирают урожай. Выращивают и высаживают рассаду, занимаются черенкованием растений, пересадкой из грунта в грунт. Умеют мыть и раскладывать корм для животных, кормят зимующих птиц, собирая плоды и семена для подкормки.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13"/>
            <a:ext cx="9143999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3326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и содержание работы детей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119675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ХОЗЯЙСТВЕННО - БЫТОВОЙ ТРУД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088407"/>
            <a:ext cx="2714688" cy="39302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2088407"/>
            <a:ext cx="2520280" cy="39720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2088407"/>
            <a:ext cx="2520280" cy="39445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220702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4 года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21823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5 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219538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7 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2708920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поручения(убирают игрушки, пособия  после занятий).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Приучаются соблюдать чистоту и порядок вокруг себя. Помогают взрослым, уважительно относятся к их труду.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Учатся дежурить по столовой(расставляют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салфетницы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хлебницы, раскладывают ложки).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5896" y="2551690"/>
            <a:ext cx="22322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Приучаются поддерживать порядок в групповой комнате и на участке( мыть, протирать, убирать игрушки, инвентарь, пособия). Помогают взрослым в уборке помещений и участка, в стирке, ремонте пособий, книг, игрушек. Учатся самостоятельно дежурить по столовой, выполнять обязанности по подготовке материалов к занятиям.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2708920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Приучаются поддерживать порядок в помещении и на участке.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подметают, очищают дорожки, поливают песок. Выполняют обязанности дежурных.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Стараются помогать  малышам.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7624" y="476672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и содержание работы детей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126876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РУЧНОЙ ТРУД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348880"/>
            <a:ext cx="2520280" cy="38164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47863" y="2361776"/>
            <a:ext cx="2448272" cy="38164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2348880"/>
            <a:ext cx="2547075" cy="38164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07604" y="252850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3 - 4 года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253275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5 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247198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7 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933792"/>
            <a:ext cx="21962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помогают воспитателю подклеивать книги, коробки (намазывать клейстером, придерживать для лучшего склеивания).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 природный материал  (листья, шишки, камушки); сортируют его по виду, цвету, величине, форме.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9872" y="3068960"/>
            <a:ext cx="2232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воспитателем занимаются ремонтом книг, коробок, атрибутов, игрушек.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Сортируют природный материал, раскладывают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коробкам.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тонировать бумагу для рисунков, аппликаций.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2971" y="2841317"/>
            <a:ext cx="23762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выполняют простой ремонт игрушек ( книг, коробок, атрибутов).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Пришивают петли к новым полотенцам, халатам, одежде кукол и своей одежде.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Сортируют природный материал, подготавливают его к работе.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заготовки для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дальнейщей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художественной деятельности.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831</Words>
  <Application>Microsoft Office PowerPoint</Application>
  <PresentationFormat>Экран (4:3)</PresentationFormat>
  <Paragraphs>144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123</cp:lastModifiedBy>
  <cp:revision>20</cp:revision>
  <dcterms:created xsi:type="dcterms:W3CDTF">2016-02-03T05:30:34Z</dcterms:created>
  <dcterms:modified xsi:type="dcterms:W3CDTF">2019-12-02T20:17:48Z</dcterms:modified>
</cp:coreProperties>
</file>